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238" r:id="rId3"/>
    <p:sldId id="1239" r:id="rId4"/>
    <p:sldId id="1277" r:id="rId5"/>
    <p:sldId id="1242" r:id="rId6"/>
    <p:sldId id="1243" r:id="rId7"/>
    <p:sldId id="1141" r:id="rId8"/>
    <p:sldId id="1252" r:id="rId9"/>
    <p:sldId id="1251" r:id="rId10"/>
    <p:sldId id="1250" r:id="rId11"/>
    <p:sldId id="1166" r:id="rId12"/>
    <p:sldId id="1178"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原子核</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原子核的组成</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）如图所示，在一有小孔的铅盒里放有能连续发出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三种射线的放射性元素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发出的三种射线都打在对面屏幕</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现要使三种射线分开，分别打在屏上的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三点处（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的距离大于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的距离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），可采取的措施是在屏与孔之间加上（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垂直于纸面向里的匀强磁场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垂直于纸面向外的匀强磁场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水平向右的匀强电场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水平向左的匀强电场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A2A5126B-8B99-FA20-F553-338C8FDC04B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54" y="891875"/>
            <a:ext cx="837808" cy="370666"/>
          </a:xfrm>
          <a:prstGeom prst="rect">
            <a:avLst/>
          </a:prstGeom>
        </p:spPr>
      </p:pic>
      <p:pic>
        <p:nvPicPr>
          <p:cNvPr id="5" name="cz55.jpg" descr="id:2147492835;FounderCES">
            <a:extLst>
              <a:ext uri="{FF2B5EF4-FFF2-40B4-BE49-F238E27FC236}">
                <a16:creationId xmlns:a16="http://schemas.microsoft.com/office/drawing/2014/main" id="{D502B14C-48A2-2E78-2933-0287BE700735}"/>
              </a:ext>
            </a:extLst>
          </p:cNvPr>
          <p:cNvPicPr>
            <a:picLocks noChangeAspect="1"/>
          </p:cNvPicPr>
          <p:nvPr/>
        </p:nvPicPr>
        <p:blipFill>
          <a:blip r:embed="rId3"/>
          <a:stretch>
            <a:fillRect/>
          </a:stretch>
        </p:blipFill>
        <p:spPr>
          <a:xfrm>
            <a:off x="5735166" y="2708920"/>
            <a:ext cx="2511271" cy="2179435"/>
          </a:xfrm>
          <a:prstGeom prst="rect">
            <a:avLst/>
          </a:prstGeom>
        </p:spPr>
      </p:pic>
    </p:spTree>
    <p:extLst>
      <p:ext uri="{BB962C8B-B14F-4D97-AF65-F5344CB8AC3E}">
        <p14:creationId xmlns:p14="http://schemas.microsoft.com/office/powerpoint/2010/main" val="2191138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5292987"/>
              </a:xfrm>
            </p:spPr>
            <p:txBody>
              <a:bodyPr/>
              <a:lstStyle/>
              <a:p>
                <a:pPr indent="715963" hangingPunct="0">
                  <a:lnSpc>
                    <a:spcPct val="130000"/>
                  </a:lnSpc>
                  <a:tabLst>
                    <a:tab pos="5850890" algn="l"/>
                  </a:tabLst>
                </a:pP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若在屏与孔之间加上垂直于纸面向外的匀强磁场</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a:t>
                </a:r>
                <a:endPar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向左偏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射线向右偏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qBv</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射线的比荷</a:t>
                </a:r>
                <a:endPar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射线的比荷关系为</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Sub>
                      </m:den>
                    </m:f>
                  </m:oMath>
                </a14:m>
                <a:r>
                  <a:rPr lang="en-US" altLang="zh-CN" sz="2300" b="1" dirty="0">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Sub>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而二者的速度仅有几倍之差</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endPar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偏转距离符合</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反之</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若在屏与</a:t>
                </a:r>
                <a:endPar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孔之间加上垂直于纸面向里的匀强磁场</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射线向右偏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射线向左偏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偏转距离不符合</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若在屏与孔之间加上水平向右的匀强电场</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射线向右偏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射线向左偏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Sub>
                      </m:den>
                    </m:f>
                  </m:oMath>
                </a14:m>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𝐎𝐀</m:t>
                            </m:r>
                          </m:sub>
                          <m:sup>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Sub>
                      </m:den>
                    </m:f>
                  </m:oMath>
                </a14:m>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𝐎𝐀</m:t>
                            </m:r>
                          </m:sub>
                          <m:sup>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 </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Sub>
                      </m:den>
                    </m:f>
                  </m:oMath>
                </a14:m>
                <a:r>
                  <a:rPr lang="en-US" altLang="zh-CN" sz="2300" b="1" dirty="0">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Sub>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相差不大</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所以偏转距离符合</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反之</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若在屏与孔之间加上水平向左的匀强电场</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射线向左偏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射线向右偏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偏转距离不符合</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BE62873A-3380-073A-CE4D-4D54E8090C23}"/>
                  </a:ext>
                </a:extLst>
              </p:cNvPr>
              <p:cNvSpPr>
                <a:spLocks noGrp="1" noRot="1" noChangeAspect="1" noMove="1" noResize="1" noEditPoints="1" noAdjustHandles="1" noChangeArrowheads="1" noChangeShapeType="1" noTextEdit="1"/>
              </p:cNvSpPr>
              <p:nvPr>
                <p:ph idx="1"/>
              </p:nvPr>
            </p:nvSpPr>
            <p:spPr>
              <a:xfrm>
                <a:off x="360854" y="746120"/>
                <a:ext cx="11485848" cy="5292987"/>
              </a:xfrm>
              <a:blipFill>
                <a:blip r:embed="rId2"/>
                <a:stretch>
                  <a:fillRect l="-743" t="-115" r="-796" b="-1496"/>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907516"/>
            <a:ext cx="722448" cy="296719"/>
          </a:xfrm>
          <a:prstGeom prst="rect">
            <a:avLst/>
          </a:prstGeom>
        </p:spPr>
      </p:pic>
      <p:sp>
        <p:nvSpPr>
          <p:cNvPr id="4" name="文本框 3">
            <a:extLst>
              <a:ext uri="{FF2B5EF4-FFF2-40B4-BE49-F238E27FC236}">
                <a16:creationId xmlns:a16="http://schemas.microsoft.com/office/drawing/2014/main" id="{0FAF16ED-01F1-1009-217A-8ECB1C3AD868}"/>
              </a:ext>
            </a:extLst>
          </p:cNvPr>
          <p:cNvSpPr txBox="1"/>
          <p:nvPr/>
        </p:nvSpPr>
        <p:spPr>
          <a:xfrm>
            <a:off x="360854" y="5936324"/>
            <a:ext cx="2134746" cy="579967"/>
          </a:xfrm>
          <a:prstGeom prst="rect">
            <a:avLst/>
          </a:prstGeom>
          <a:noFill/>
        </p:spPr>
        <p:txBody>
          <a:bodyPr wrap="square">
            <a:spAutoFit/>
          </a:bodyPr>
          <a:lstStyle/>
          <a:p>
            <a:pPr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a:solidFill>
                  <a:srgbClr val="000000"/>
                </a:solidFill>
              </a:rPr>
              <a:t>B</a:t>
            </a:r>
            <a:r>
              <a:rPr lang="zh-CN" altLang="zh-CN" sz="2300" dirty="0">
                <a:solidFill>
                  <a:srgbClr val="000000"/>
                </a:solidFill>
                <a:ea typeface="楷体" panose="02010609060101010101" pitchFamily="49" charset="-122"/>
                <a:cs typeface="Times New Roman" panose="02020603050405020304" pitchFamily="18" charset="0"/>
              </a:rPr>
              <a:t>、</a:t>
            </a:r>
            <a:r>
              <a:rPr lang="en-US" altLang="zh-CN" sz="2300" dirty="0">
                <a:solidFill>
                  <a:srgbClr val="000000"/>
                </a:solidFill>
              </a:rPr>
              <a:t>C</a:t>
            </a:r>
            <a:endParaRPr lang="zh-CN" altLang="zh-CN" sz="2300" dirty="0">
              <a:solidFill>
                <a:srgbClr val="000000"/>
              </a:solidFill>
              <a:effectLst/>
              <a:cs typeface="Times New Roman" panose="02020603050405020304" pitchFamily="18" charset="0"/>
            </a:endParaRPr>
          </a:p>
        </p:txBody>
      </p:sp>
      <p:pic>
        <p:nvPicPr>
          <p:cNvPr id="5" name="图片 4">
            <a:extLst>
              <a:ext uri="{FF2B5EF4-FFF2-40B4-BE49-F238E27FC236}">
                <a16:creationId xmlns:a16="http://schemas.microsoft.com/office/drawing/2014/main" id="{A1D1BA98-CD99-7CF5-B3A9-00AFF708777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6104317"/>
            <a:ext cx="748347" cy="309661"/>
          </a:xfrm>
          <a:prstGeom prst="rect">
            <a:avLst/>
          </a:prstGeom>
        </p:spPr>
      </p:pic>
      <p:pic>
        <p:nvPicPr>
          <p:cNvPr id="6" name="cz55.jpg" descr="id:2147492835;FounderCES">
            <a:extLst>
              <a:ext uri="{FF2B5EF4-FFF2-40B4-BE49-F238E27FC236}">
                <a16:creationId xmlns:a16="http://schemas.microsoft.com/office/drawing/2014/main" id="{65161A90-F786-B003-0085-FFFDFB1ECC68}"/>
              </a:ext>
            </a:extLst>
          </p:cNvPr>
          <p:cNvPicPr>
            <a:picLocks noChangeAspect="1"/>
          </p:cNvPicPr>
          <p:nvPr/>
        </p:nvPicPr>
        <p:blipFill>
          <a:blip r:embed="rId5"/>
          <a:stretch>
            <a:fillRect/>
          </a:stretch>
        </p:blipFill>
        <p:spPr>
          <a:xfrm>
            <a:off x="9119542" y="907516"/>
            <a:ext cx="2511271" cy="2179435"/>
          </a:xfrm>
          <a:prstGeom prst="rect">
            <a:avLst/>
          </a:prstGeom>
        </p:spPr>
      </p:pic>
    </p:spTree>
    <p:extLst>
      <p:ext uri="{BB962C8B-B14F-4D97-AF65-F5344CB8AC3E}">
        <p14:creationId xmlns:p14="http://schemas.microsoft.com/office/powerpoint/2010/main" val="137740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1AE85-8096-5C6D-9493-D09F7421DD31}"/>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内容占位符 1">
                <a:extLst>
                  <a:ext uri="{FF2B5EF4-FFF2-40B4-BE49-F238E27FC236}">
                    <a16:creationId xmlns:a16="http://schemas.microsoft.com/office/drawing/2014/main" id="{48631714-4EEF-70C5-E987-CEDF53F8DBF0}"/>
                  </a:ext>
                </a:extLst>
              </p:cNvPr>
              <p:cNvSpPr>
                <a:spLocks noGrp="1"/>
              </p:cNvSpPr>
              <p:nvPr>
                <p:ph idx="1"/>
              </p:nvPr>
            </p:nvSpPr>
            <p:spPr>
              <a:xfrm>
                <a:off x="360807" y="2139682"/>
                <a:ext cx="11484352" cy="1937390"/>
              </a:xfrm>
              <a:solidFill>
                <a:srgbClr val="E3F2E7"/>
              </a:solidFill>
            </p:spPr>
            <p:txBody>
              <a:bodyPr/>
              <a:lstStyle/>
              <a:p>
                <a:pPr indent="1792288"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解答此类问题要用到两个知识点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一是利用左手定则或电场方向判定粒子的偏转方向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二是根据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判定粒子运动的半径大小或根据运动学方程判定在某一方向上运动的距离长短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a:extLst>
                  <a:ext uri="{FF2B5EF4-FFF2-40B4-BE49-F238E27FC236}">
                    <a16:creationId xmlns:a16="http://schemas.microsoft.com/office/drawing/2014/main" id="{48631714-4EEF-70C5-E987-CEDF53F8DBF0}"/>
                  </a:ext>
                </a:extLst>
              </p:cNvPr>
              <p:cNvSpPr>
                <a:spLocks noGrp="1" noRot="1" noChangeAspect="1" noMove="1" noResize="1" noEditPoints="1" noAdjustHandles="1" noChangeArrowheads="1" noChangeShapeType="1" noTextEdit="1"/>
              </p:cNvSpPr>
              <p:nvPr>
                <p:ph idx="1"/>
              </p:nvPr>
            </p:nvSpPr>
            <p:spPr>
              <a:xfrm>
                <a:off x="360807" y="2139682"/>
                <a:ext cx="11484352" cy="1937390"/>
              </a:xfrm>
              <a:blipFill>
                <a:blip r:embed="rId2"/>
                <a:stretch>
                  <a:fillRect l="-796" r="-849" b="-5346"/>
                </a:stretch>
              </a:blipFill>
            </p:spPr>
            <p:txBody>
              <a:bodyPr/>
              <a:lstStyle/>
              <a:p>
                <a:r>
                  <a:rPr lang="zh-CN" altLang="en-US">
                    <a:noFill/>
                  </a:rPr>
                  <a:t> </a:t>
                </a:r>
              </a:p>
            </p:txBody>
          </p:sp>
        </mc:Fallback>
      </mc:AlternateContent>
      <p:pic>
        <p:nvPicPr>
          <p:cNvPr id="3" name="关键提醒.eps" descr="id:2147489535;FounderCES">
            <a:extLst>
              <a:ext uri="{FF2B5EF4-FFF2-40B4-BE49-F238E27FC236}">
                <a16:creationId xmlns:a16="http://schemas.microsoft.com/office/drawing/2014/main" id="{B98D8412-B5FE-B4D6-0460-2839E31C0894}"/>
              </a:ext>
            </a:extLst>
          </p:cNvPr>
          <p:cNvPicPr>
            <a:picLocks noChangeAspect="1"/>
          </p:cNvPicPr>
          <p:nvPr/>
        </p:nvPicPr>
        <p:blipFill>
          <a:blip r:embed="rId3"/>
          <a:stretch>
            <a:fillRect/>
          </a:stretch>
        </p:blipFill>
        <p:spPr>
          <a:xfrm>
            <a:off x="360807" y="2300302"/>
            <a:ext cx="1722270" cy="339943"/>
          </a:xfrm>
          <a:prstGeom prst="rect">
            <a:avLst/>
          </a:prstGeom>
        </p:spPr>
      </p:pic>
    </p:spTree>
    <p:extLst>
      <p:ext uri="{BB962C8B-B14F-4D97-AF65-F5344CB8AC3E}">
        <p14:creationId xmlns:p14="http://schemas.microsoft.com/office/powerpoint/2010/main" val="1604784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0854" y="2150274"/>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天然放射现象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年，法国物理学家贝克勒尔发现铀和含铀的矿物具有放射性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放射性：物质发出射线的性质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放射性元素：具有放射性的元素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天然放射现象：放射性元素自发地发出射线的现象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）原子序数大于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的元素，都能自发地发出射线，原子序数小于或等于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的元素，有的也能发出射线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天然放射现象及三种射线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8122"/>
            <a:ext cx="11485848" cy="1130246"/>
          </a:xfrm>
        </p:spPr>
        <p:txBody>
          <a:bodyPr/>
          <a:lstStyle/>
          <a:p>
            <a:pPr lvl="0"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）玛丽</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居里和她的丈夫皮埃尔</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居里发现了两种放射性更强的新元素，命名为钋（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D3FB9C8C-1C71-39EA-7B37-A715661B7A76}"/>
              </a:ext>
            </a:extLst>
          </p:cNvPr>
          <p:cNvSpPr txBox="1">
            <a:spLocks/>
          </p:cNvSpPr>
          <p:nvPr/>
        </p:nvSpPr>
        <p:spPr bwMode="auto">
          <a:xfrm>
            <a:off x="360854" y="3378874"/>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元素的放射性与它以单质还是化合物的形式存在无关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且天然放射现象不受任何物理变化、化学变化的影响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89535;FounderCES">
            <a:extLst>
              <a:ext uri="{FF2B5EF4-FFF2-40B4-BE49-F238E27FC236}">
                <a16:creationId xmlns:a16="http://schemas.microsoft.com/office/drawing/2014/main" id="{78CA8804-8470-E167-4870-1AB2085B1C70}"/>
              </a:ext>
            </a:extLst>
          </p:cNvPr>
          <p:cNvPicPr>
            <a:picLocks noChangeAspect="1"/>
          </p:cNvPicPr>
          <p:nvPr/>
        </p:nvPicPr>
        <p:blipFill>
          <a:blip r:embed="rId2"/>
          <a:stretch>
            <a:fillRect/>
          </a:stretch>
        </p:blipFill>
        <p:spPr>
          <a:xfrm>
            <a:off x="360854" y="3539514"/>
            <a:ext cx="1722494" cy="339987"/>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4356EFC9-02CA-830F-6929-4D0609722ECF}"/>
                  </a:ext>
                </a:extLst>
              </p:cNvPr>
              <p:cNvSpPr>
                <a:spLocks noGrp="1"/>
              </p:cNvSpPr>
              <p:nvPr>
                <p:ph idx="1"/>
              </p:nvPr>
            </p:nvSpPr>
            <p:spPr>
              <a:xfrm>
                <a:off x="360854" y="746120"/>
                <a:ext cx="11485848" cy="4146456"/>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射线的本质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射线：是</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粒子流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粒子带正电，其组成与氦原子核相同，速度可达到光速的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其电离作用强，穿透能力较弱，在空气中只能前进几厘米，用一张纸就能把它挡住</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高速电子流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带负电，速度可以接近光速，它的电离作用较弱，穿透能力较强，很容易穿透黑纸，也能穿透几毫米厚的铝板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射线：呈电中性，是一种能量很高的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电磁波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，波长很短，在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以下，它</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的电离作用更弱，穿透能力更强，甚至能穿透几厘米厚的铅板和几十厘米厚的混凝土</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4356EFC9-02CA-830F-6929-4D0609722ECF}"/>
                  </a:ext>
                </a:extLst>
              </p:cNvPr>
              <p:cNvSpPr>
                <a:spLocks noGrp="1" noRot="1" noChangeAspect="1" noMove="1" noResize="1" noEditPoints="1" noAdjustHandles="1" noChangeArrowheads="1" noChangeShapeType="1" noTextEdit="1"/>
              </p:cNvSpPr>
              <p:nvPr>
                <p:ph idx="1"/>
              </p:nvPr>
            </p:nvSpPr>
            <p:spPr>
              <a:xfrm>
                <a:off x="360854" y="746120"/>
                <a:ext cx="11485848" cy="4146456"/>
              </a:xfrm>
              <a:blipFill>
                <a:blip r:embed="rId2"/>
                <a:stretch>
                  <a:fillRect l="-796" r="-849" b="-190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6338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58659"/>
            <a:ext cx="11485848" cy="2792239"/>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质子的发现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中子的发现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原子核的组成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ca367.jpg" descr="id:2147492764;FounderCES">
            <a:extLst>
              <a:ext uri="{FF2B5EF4-FFF2-40B4-BE49-F238E27FC236}">
                <a16:creationId xmlns:a16="http://schemas.microsoft.com/office/drawing/2014/main" id="{62F86E09-FED3-D6F7-DCD5-D23BC1D0F30B}"/>
              </a:ext>
            </a:extLst>
          </p:cNvPr>
          <p:cNvPicPr>
            <a:picLocks noChangeAspect="1"/>
          </p:cNvPicPr>
          <p:nvPr/>
        </p:nvPicPr>
        <p:blipFill>
          <a:blip r:embed="rId3"/>
          <a:stretch>
            <a:fillRect/>
          </a:stretch>
        </p:blipFill>
        <p:spPr>
          <a:xfrm>
            <a:off x="360854" y="2071462"/>
            <a:ext cx="3744416" cy="1566632"/>
          </a:xfrm>
          <a:prstGeom prst="rect">
            <a:avLst/>
          </a:prstGeom>
        </p:spPr>
      </p:pic>
      <p:pic>
        <p:nvPicPr>
          <p:cNvPr id="6" name="ca368.jpg" descr="id:2147492771;FounderCES">
            <a:extLst>
              <a:ext uri="{FF2B5EF4-FFF2-40B4-BE49-F238E27FC236}">
                <a16:creationId xmlns:a16="http://schemas.microsoft.com/office/drawing/2014/main" id="{4215CB84-C382-D19B-76B3-5E75AC3BF323}"/>
              </a:ext>
            </a:extLst>
          </p:cNvPr>
          <p:cNvPicPr>
            <a:picLocks noChangeAspect="1"/>
          </p:cNvPicPr>
          <p:nvPr/>
        </p:nvPicPr>
        <p:blipFill>
          <a:blip r:embed="rId4"/>
          <a:stretch>
            <a:fillRect/>
          </a:stretch>
        </p:blipFill>
        <p:spPr>
          <a:xfrm>
            <a:off x="360854" y="4376112"/>
            <a:ext cx="5142060" cy="1908420"/>
          </a:xfrm>
          <a:prstGeom prst="rect">
            <a:avLst/>
          </a:prstGeom>
        </p:spPr>
      </p:pic>
    </p:spTree>
    <p:extLst>
      <p:ext uri="{BB962C8B-B14F-4D97-AF65-F5344CB8AC3E}">
        <p14:creationId xmlns:p14="http://schemas.microsoft.com/office/powerpoint/2010/main" val="3214995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原子核的组成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原子核由质子和中子组成，质子和中子统称为核子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原子核符号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69.jpg" descr="id:2147492778;FounderCES">
            <a:extLst>
              <a:ext uri="{FF2B5EF4-FFF2-40B4-BE49-F238E27FC236}">
                <a16:creationId xmlns:a16="http://schemas.microsoft.com/office/drawing/2014/main" id="{D72BCFC2-8446-0732-E91D-2F33D694B4C2}"/>
              </a:ext>
            </a:extLst>
          </p:cNvPr>
          <p:cNvPicPr>
            <a:picLocks noChangeAspect="1"/>
          </p:cNvPicPr>
          <p:nvPr/>
        </p:nvPicPr>
        <p:blipFill>
          <a:blip r:embed="rId2"/>
          <a:stretch>
            <a:fillRect/>
          </a:stretch>
        </p:blipFill>
        <p:spPr>
          <a:xfrm>
            <a:off x="366674" y="2564904"/>
            <a:ext cx="5296483" cy="1677957"/>
          </a:xfrm>
          <a:prstGeom prst="rect">
            <a:avLst/>
          </a:prstGeom>
        </p:spPr>
      </p:pic>
    </p:spTree>
    <p:extLst>
      <p:ext uri="{BB962C8B-B14F-4D97-AF65-F5344CB8AC3E}">
        <p14:creationId xmlns:p14="http://schemas.microsoft.com/office/powerpoint/2010/main" val="2694457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470"/>
            <a:ext cx="11485847" cy="3346237"/>
          </a:xfrm>
          <a:solidFill>
            <a:srgbClr val="E3F2E7"/>
          </a:solidFill>
        </p:spPr>
        <p:txBody>
          <a:bodyPr/>
          <a:lstStyle/>
          <a:p>
            <a:pPr indent="1439863"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原子核中</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量</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原子核的电荷数与原子核的电荷量是不同的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组成原子核的每一个质子的电荷量都是相同的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所以原子核的电荷量一定是质子电荷量的整数倍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我们把原子核内的质子数叫原子核的电荷数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而这些质子所带电荷量的总和才是原子核的电荷量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原子核的质量数与质量是不同的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原子核内质子和中子的总数叫作原子核的质量数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原子核的质量等于质子和中子的质量的总和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温馨提示.eps" descr="id:2147490120;FounderCES">
            <a:extLst>
              <a:ext uri="{FF2B5EF4-FFF2-40B4-BE49-F238E27FC236}">
                <a16:creationId xmlns:a16="http://schemas.microsoft.com/office/drawing/2014/main" id="{E9AF5B21-9FE3-6AC2-4ACA-1243898BB3AC}"/>
              </a:ext>
            </a:extLst>
          </p:cNvPr>
          <p:cNvPicPr>
            <a:picLocks noChangeAspect="1"/>
          </p:cNvPicPr>
          <p:nvPr/>
        </p:nvPicPr>
        <p:blipFill>
          <a:blip r:embed="rId2"/>
          <a:stretch>
            <a:fillRect/>
          </a:stretch>
        </p:blipFill>
        <p:spPr>
          <a:xfrm>
            <a:off x="360854" y="898049"/>
            <a:ext cx="1453870" cy="285837"/>
          </a:xfrm>
          <a:prstGeom prst="rect">
            <a:avLst/>
          </a:prstGeom>
        </p:spPr>
      </p:pic>
    </p:spTree>
    <p:extLst>
      <p:ext uri="{BB962C8B-B14F-4D97-AF65-F5344CB8AC3E}">
        <p14:creationId xmlns:p14="http://schemas.microsoft.com/office/powerpoint/2010/main" val="2523614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2792239"/>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三种射线在电场或磁场中的运动特点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）在同一匀强电场中，相同条件下，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射线偏移量较小，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射线偏移量较大，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射线不偏移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）在同一匀强磁场中，相同条件下，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射线偏转半径较大，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射线偏转半径较小，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射线不偏转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sp>
        <p:nvSpPr>
          <p:cNvPr id="6" name="矩形 5"/>
          <p:cNvSpPr/>
          <p:nvPr/>
        </p:nvSpPr>
        <p:spPr>
          <a:xfrm>
            <a:off x="1128017" y="1447610"/>
            <a:ext cx="10718685" cy="576248"/>
          </a:xfrm>
          <a:prstGeom prst="rect">
            <a:avLst/>
          </a:prstGeom>
        </p:spPr>
        <p:txBody>
          <a:bodyPr wrap="square">
            <a:spAutoFit/>
          </a:bodyPr>
          <a:lstStyle/>
          <a:p>
            <a:pPr algn="just">
              <a:lnSpc>
                <a:spcPct val="150000"/>
              </a:lnSpc>
              <a:spcAft>
                <a:spcPts val="0"/>
              </a:spcAft>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对三种射线的认识</a:t>
            </a:r>
            <a:endParaRPr lang="zh-CN" altLang="zh-CN" sz="1050" dirty="0">
              <a:solidFill>
                <a:srgbClr val="000000"/>
              </a:solidFill>
              <a:cs typeface="Times New Roman" panose="02020603050405020304" pitchFamily="18" charset="0"/>
            </a:endParaRPr>
          </a:p>
        </p:txBody>
      </p:sp>
      <p:pic>
        <p:nvPicPr>
          <p:cNvPr id="5" name="图片 4">
            <a:extLst>
              <a:ext uri="{FF2B5EF4-FFF2-40B4-BE49-F238E27FC236}">
                <a16:creationId xmlns:a16="http://schemas.microsoft.com/office/drawing/2014/main" id="{554FD413-1780-BC5A-442D-37F009CFB47B}"/>
              </a:ext>
            </a:extLst>
          </p:cNvPr>
          <p:cNvPicPr>
            <a:picLocks noChangeAspect="1"/>
          </p:cNvPicPr>
          <p:nvPr/>
        </p:nvPicPr>
        <p:blipFill>
          <a:blip r:embed="rId3"/>
          <a:stretch>
            <a:fillRect/>
          </a:stretch>
        </p:blipFill>
        <p:spPr>
          <a:xfrm>
            <a:off x="361648" y="1599235"/>
            <a:ext cx="766369" cy="343085"/>
          </a:xfrm>
          <a:prstGeom prst="rect">
            <a:avLst/>
          </a:prstGeom>
        </p:spPr>
      </p:pic>
      <p:pic>
        <p:nvPicPr>
          <p:cNvPr id="7" name="sd382.jpg" descr="id:2147492806;FounderCES">
            <a:extLst>
              <a:ext uri="{FF2B5EF4-FFF2-40B4-BE49-F238E27FC236}">
                <a16:creationId xmlns:a16="http://schemas.microsoft.com/office/drawing/2014/main" id="{2856A1B2-8593-07B1-769D-4E6586AF585B}"/>
              </a:ext>
            </a:extLst>
          </p:cNvPr>
          <p:cNvPicPr>
            <a:picLocks noChangeAspect="1"/>
          </p:cNvPicPr>
          <p:nvPr/>
        </p:nvPicPr>
        <p:blipFill>
          <a:blip r:embed="rId4"/>
          <a:stretch>
            <a:fillRect/>
          </a:stretch>
        </p:blipFill>
        <p:spPr>
          <a:xfrm>
            <a:off x="3934966" y="4902878"/>
            <a:ext cx="1872208" cy="1282135"/>
          </a:xfrm>
          <a:prstGeom prst="rect">
            <a:avLst/>
          </a:prstGeom>
        </p:spPr>
      </p:pic>
      <p:pic>
        <p:nvPicPr>
          <p:cNvPr id="8" name="sd383.jpg" descr="id:2147492813;FounderCES">
            <a:extLst>
              <a:ext uri="{FF2B5EF4-FFF2-40B4-BE49-F238E27FC236}">
                <a16:creationId xmlns:a16="http://schemas.microsoft.com/office/drawing/2014/main" id="{AB41AB2D-66CA-30DE-09EC-9570346EB069}"/>
              </a:ext>
            </a:extLst>
          </p:cNvPr>
          <p:cNvPicPr>
            <a:picLocks noChangeAspect="1"/>
          </p:cNvPicPr>
          <p:nvPr/>
        </p:nvPicPr>
        <p:blipFill>
          <a:blip r:embed="rId5"/>
          <a:stretch>
            <a:fillRect/>
          </a:stretch>
        </p:blipFill>
        <p:spPr>
          <a:xfrm>
            <a:off x="6887294" y="4635767"/>
            <a:ext cx="1626951" cy="1549246"/>
          </a:xfrm>
          <a:prstGeom prst="rect">
            <a:avLst/>
          </a:prstGeom>
        </p:spPr>
      </p:pic>
    </p:spTree>
    <p:extLst>
      <p:ext uri="{BB962C8B-B14F-4D97-AF65-F5344CB8AC3E}">
        <p14:creationId xmlns:p14="http://schemas.microsoft.com/office/powerpoint/2010/main" val="2722705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三种射线的性质、特征比较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EC689506-794E-B0C5-1537-8EF294219EE0}"/>
              </a:ext>
            </a:extLst>
          </p:cNvPr>
          <p:cNvGraphicFramePr>
            <a:graphicFrameLocks noGrp="1"/>
          </p:cNvGraphicFramePr>
          <p:nvPr>
            <p:extLst>
              <p:ext uri="{D42A27DB-BD31-4B8C-83A1-F6EECF244321}">
                <p14:modId xmlns:p14="http://schemas.microsoft.com/office/powerpoint/2010/main" val="2560061946"/>
              </p:ext>
            </p:extLst>
          </p:nvPr>
        </p:nvGraphicFramePr>
        <p:xfrm>
          <a:off x="360854" y="1411695"/>
          <a:ext cx="11485848" cy="4393569"/>
        </p:xfrm>
        <a:graphic>
          <a:graphicData uri="http://schemas.openxmlformats.org/drawingml/2006/table">
            <a:tbl>
              <a:tblPr firstRow="1" firstCol="1" bandRow="1"/>
              <a:tblGrid>
                <a:gridCol w="2349976">
                  <a:extLst>
                    <a:ext uri="{9D8B030D-6E8A-4147-A177-3AD203B41FA5}">
                      <a16:colId xmlns:a16="http://schemas.microsoft.com/office/drawing/2014/main" val="2427312632"/>
                    </a:ext>
                  </a:extLst>
                </a:gridCol>
                <a:gridCol w="1296144">
                  <a:extLst>
                    <a:ext uri="{9D8B030D-6E8A-4147-A177-3AD203B41FA5}">
                      <a16:colId xmlns:a16="http://schemas.microsoft.com/office/drawing/2014/main" val="1939401433"/>
                    </a:ext>
                  </a:extLst>
                </a:gridCol>
                <a:gridCol w="4752528">
                  <a:extLst>
                    <a:ext uri="{9D8B030D-6E8A-4147-A177-3AD203B41FA5}">
                      <a16:colId xmlns:a16="http://schemas.microsoft.com/office/drawing/2014/main" val="681678225"/>
                    </a:ext>
                  </a:extLst>
                </a:gridCol>
                <a:gridCol w="3087200">
                  <a:extLst>
                    <a:ext uri="{9D8B030D-6E8A-4147-A177-3AD203B41FA5}">
                      <a16:colId xmlns:a16="http://schemas.microsoft.com/office/drawing/2014/main" val="1350852486"/>
                    </a:ext>
                  </a:extLst>
                </a:gridCol>
              </a:tblGrid>
              <a:tr h="361896">
                <a:tc>
                  <a:txBody>
                    <a:bodyPr/>
                    <a:lstStyle/>
                    <a:p>
                      <a:pPr algn="ctr" hangingPunct="0">
                        <a:lnSpc>
                          <a:spcPct val="15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β </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γ</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3246747321"/>
                  </a:ext>
                </a:extLst>
              </a:tr>
              <a:tr h="123587">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组成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高频电磁波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626429970"/>
                  </a:ext>
                </a:extLst>
              </a:tr>
              <a:tr h="361896">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带电荷量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898063022"/>
                  </a:ext>
                </a:extLst>
              </a:tr>
              <a:tr h="361896">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最大速度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接近光速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564017996"/>
                  </a:ext>
                </a:extLst>
              </a:tr>
              <a:tr h="359136">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在磁场中</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射线偏转方向相反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不偏转</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701436002"/>
                  </a:ext>
                </a:extLst>
              </a:tr>
              <a:tr h="770284">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贯穿本领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最弱</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用纸能挡住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能穿透几毫米厚的铝板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能穿透几厘米厚的铅板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953378652"/>
                  </a:ext>
                </a:extLst>
              </a:tr>
              <a:tr h="0">
                <a:tc>
                  <a:txBody>
                    <a:bodyPr/>
                    <a:lstStyle/>
                    <a:p>
                      <a:pPr algn="ctr" hangingPunct="0">
                        <a:lnSpc>
                          <a:spcPct val="150000"/>
                        </a:lnSpc>
                        <a:buNone/>
                        <a:tabLst>
                          <a:tab pos="5850890" algn="l"/>
                        </a:tabLst>
                      </a:pPr>
                      <a:r>
                        <a:rPr lang="zh-CN" sz="2400" b="1" spc="-100" baseline="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对空气的电离作用</a:t>
                      </a:r>
                      <a:endParaRPr lang="zh-CN"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较弱</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718419946"/>
                  </a:ext>
                </a:extLst>
              </a:tr>
              <a:tr h="334138">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在云室中的径迹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清晰、直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细、直低速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短、粗且弯曲</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一般看不到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715124931"/>
                  </a:ext>
                </a:extLst>
              </a:tr>
            </a:tbl>
          </a:graphicData>
        </a:graphic>
      </p:graphicFrame>
    </p:spTree>
    <p:extLst>
      <p:ext uri="{BB962C8B-B14F-4D97-AF65-F5344CB8AC3E}">
        <p14:creationId xmlns:p14="http://schemas.microsoft.com/office/powerpoint/2010/main" val="408087938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602</TotalTime>
  <Words>1096</Words>
  <Application>Microsoft Office PowerPoint</Application>
  <PresentationFormat>自定义</PresentationFormat>
  <Paragraphs>76</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仿宋</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610</cp:revision>
  <dcterms:created xsi:type="dcterms:W3CDTF">2020-11-06T05:24:00Z</dcterms:created>
  <dcterms:modified xsi:type="dcterms:W3CDTF">2025-11-03T10:32:21Z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